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omic Sans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agalin" panose="020B0604020202020204" charset="0"/>
      <p:regular r:id="rId14"/>
    </p:embeddedFont>
    <p:embeddedFont>
      <p:font typeface="Comic Sa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1" d="100"/>
          <a:sy n="61" d="100"/>
        </p:scale>
        <p:origin x="-44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31.sv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4.png"/><Relationship Id="rId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41.svg"/><Relationship Id="rId1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47.sv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5" Type="http://schemas.openxmlformats.org/officeDocument/2006/relationships/image" Target="../media/image11.png"/><Relationship Id="rId10" Type="http://schemas.openxmlformats.org/officeDocument/2006/relationships/image" Target="../media/image13.svg"/><Relationship Id="rId19" Type="http://schemas.openxmlformats.org/officeDocument/2006/relationships/image" Target="../media/image23.jpeg"/><Relationship Id="rId4" Type="http://schemas.openxmlformats.org/officeDocument/2006/relationships/image" Target="../media/image33.svg"/><Relationship Id="rId9" Type="http://schemas.openxmlformats.org/officeDocument/2006/relationships/image" Target="../media/image7.png"/><Relationship Id="rId1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13905010" y="4377341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802992">
            <a:off x="-1245989" y="-3362067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5" y="0"/>
                </a:lnTo>
                <a:lnTo>
                  <a:pt x="6320685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28116" y="6015904"/>
            <a:ext cx="3941664" cy="3662164"/>
          </a:xfrm>
          <a:custGeom>
            <a:avLst/>
            <a:gdLst/>
            <a:ahLst/>
            <a:cxnLst/>
            <a:rect l="l" t="t" r="r" b="b"/>
            <a:pathLst>
              <a:path w="3941664" h="3662164">
                <a:moveTo>
                  <a:pt x="0" y="0"/>
                </a:moveTo>
                <a:lnTo>
                  <a:pt x="3941663" y="0"/>
                </a:lnTo>
                <a:lnTo>
                  <a:pt x="3941663" y="3662164"/>
                </a:lnTo>
                <a:lnTo>
                  <a:pt x="0" y="3662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82868" y="8694512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3"/>
                </a:lnTo>
                <a:lnTo>
                  <a:pt x="0" y="2574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454998" y="5279153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37146">
            <a:off x="-315172" y="6923252"/>
            <a:ext cx="4459052" cy="3210518"/>
          </a:xfrm>
          <a:custGeom>
            <a:avLst/>
            <a:gdLst/>
            <a:ahLst/>
            <a:cxnLst/>
            <a:rect l="l" t="t" r="r" b="b"/>
            <a:pathLst>
              <a:path w="4459052" h="3210518">
                <a:moveTo>
                  <a:pt x="0" y="0"/>
                </a:moveTo>
                <a:lnTo>
                  <a:pt x="4459052" y="0"/>
                </a:lnTo>
                <a:lnTo>
                  <a:pt x="4459052" y="3210518"/>
                </a:lnTo>
                <a:lnTo>
                  <a:pt x="0" y="3210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021057" y="-1370502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670037">
            <a:off x="13383024" y="-2542762"/>
            <a:ext cx="5974748" cy="5489435"/>
          </a:xfrm>
          <a:custGeom>
            <a:avLst/>
            <a:gdLst/>
            <a:ahLst/>
            <a:cxnLst/>
            <a:rect l="l" t="t" r="r" b="b"/>
            <a:pathLst>
              <a:path w="5974748" h="5489435">
                <a:moveTo>
                  <a:pt x="0" y="0"/>
                </a:moveTo>
                <a:lnTo>
                  <a:pt x="5974748" y="0"/>
                </a:lnTo>
                <a:lnTo>
                  <a:pt x="5974748" y="5489435"/>
                </a:lnTo>
                <a:lnTo>
                  <a:pt x="0" y="54894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67542" y="-372656"/>
            <a:ext cx="3902526" cy="3235549"/>
          </a:xfrm>
          <a:custGeom>
            <a:avLst/>
            <a:gdLst/>
            <a:ahLst/>
            <a:cxnLst/>
            <a:rect l="l" t="t" r="r" b="b"/>
            <a:pathLst>
              <a:path w="3902526" h="3235549">
                <a:moveTo>
                  <a:pt x="0" y="0"/>
                </a:moveTo>
                <a:lnTo>
                  <a:pt x="3902526" y="0"/>
                </a:lnTo>
                <a:lnTo>
                  <a:pt x="3902526" y="3235549"/>
                </a:lnTo>
                <a:lnTo>
                  <a:pt x="0" y="32355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789354">
            <a:off x="575474" y="-347429"/>
            <a:ext cx="2725139" cy="3833315"/>
          </a:xfrm>
          <a:custGeom>
            <a:avLst/>
            <a:gdLst/>
            <a:ahLst/>
            <a:cxnLst/>
            <a:rect l="l" t="t" r="r" b="b"/>
            <a:pathLst>
              <a:path w="2725139" h="3833315">
                <a:moveTo>
                  <a:pt x="0" y="0"/>
                </a:moveTo>
                <a:lnTo>
                  <a:pt x="2725139" y="0"/>
                </a:lnTo>
                <a:lnTo>
                  <a:pt x="2725139" y="3833316"/>
                </a:lnTo>
                <a:lnTo>
                  <a:pt x="0" y="38333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33552" y="-1855444"/>
            <a:ext cx="4515556" cy="4114800"/>
          </a:xfrm>
          <a:custGeom>
            <a:avLst/>
            <a:gdLst/>
            <a:ahLst/>
            <a:cxnLst/>
            <a:rect l="l" t="t" r="r" b="b"/>
            <a:pathLst>
              <a:path w="4515556" h="4114800">
                <a:moveTo>
                  <a:pt x="0" y="0"/>
                </a:moveTo>
                <a:lnTo>
                  <a:pt x="4515555" y="0"/>
                </a:lnTo>
                <a:lnTo>
                  <a:pt x="4515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059483" y="2385875"/>
            <a:ext cx="8786419" cy="221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78"/>
              </a:lnSpc>
              <a:spcBef>
                <a:spcPct val="0"/>
              </a:spcBef>
            </a:pPr>
            <a:r>
              <a:rPr lang="en-US" sz="5985" spc="119">
                <a:solidFill>
                  <a:srgbClr val="000000"/>
                </a:solidFill>
                <a:latin typeface="Comic Sans"/>
              </a:rPr>
              <a:t>Kaišiadorių r. Žaslių pagrindinė mokykla</a:t>
            </a:r>
          </a:p>
        </p:txBody>
      </p:sp>
      <p:sp>
        <p:nvSpPr>
          <p:cNvPr id="15" name="Freeform 15"/>
          <p:cNvSpPr/>
          <p:nvPr/>
        </p:nvSpPr>
        <p:spPr>
          <a:xfrm>
            <a:off x="6115669" y="9157421"/>
            <a:ext cx="3028331" cy="3997797"/>
          </a:xfrm>
          <a:custGeom>
            <a:avLst/>
            <a:gdLst/>
            <a:ahLst/>
            <a:cxnLst/>
            <a:rect l="l" t="t" r="r" b="b"/>
            <a:pathLst>
              <a:path w="3028331" h="3997797">
                <a:moveTo>
                  <a:pt x="0" y="0"/>
                </a:moveTo>
                <a:lnTo>
                  <a:pt x="3028331" y="0"/>
                </a:lnTo>
                <a:lnTo>
                  <a:pt x="3028331" y="3997797"/>
                </a:lnTo>
                <a:lnTo>
                  <a:pt x="0" y="399779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677158" y="1028700"/>
            <a:ext cx="1577381" cy="1528625"/>
          </a:xfrm>
          <a:custGeom>
            <a:avLst/>
            <a:gdLst/>
            <a:ahLst/>
            <a:cxnLst/>
            <a:rect l="l" t="t" r="r" b="b"/>
            <a:pathLst>
              <a:path w="1577381" h="1528625">
                <a:moveTo>
                  <a:pt x="0" y="0"/>
                </a:moveTo>
                <a:lnTo>
                  <a:pt x="1577381" y="0"/>
                </a:lnTo>
                <a:lnTo>
                  <a:pt x="1577381" y="1528625"/>
                </a:lnTo>
                <a:lnTo>
                  <a:pt x="0" y="15286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065037">
            <a:off x="11095644" y="961008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4"/>
                </a:lnTo>
                <a:lnTo>
                  <a:pt x="0" y="234248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948991" y="4991100"/>
            <a:ext cx="13749957" cy="191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9"/>
              </a:lnSpc>
            </a:pPr>
            <a:r>
              <a:rPr lang="en-US" sz="5299" spc="105">
                <a:solidFill>
                  <a:srgbClr val="000000"/>
                </a:solidFill>
                <a:latin typeface="Comic Sans"/>
              </a:rPr>
              <a:t>Įtraukios mokyklos kultūros kūrimas</a:t>
            </a:r>
          </a:p>
          <a:p>
            <a:pPr algn="ctr">
              <a:lnSpc>
                <a:spcPts val="7649"/>
              </a:lnSpc>
              <a:spcBef>
                <a:spcPct val="0"/>
              </a:spcBef>
            </a:pPr>
            <a:endParaRPr lang="en-US" sz="5299" spc="105">
              <a:solidFill>
                <a:srgbClr val="000000"/>
              </a:solidFill>
              <a:latin typeface="Comic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258490" y="6517959"/>
            <a:ext cx="10067447" cy="996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599" spc="111">
                <a:solidFill>
                  <a:srgbClr val="000000"/>
                </a:solidFill>
                <a:latin typeface="Comic Sans Bold"/>
              </a:rPr>
              <a:t>Mūsų susitarimai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3191312">
            <a:off x="4617629" y="8252624"/>
            <a:ext cx="3662577" cy="3549370"/>
          </a:xfrm>
          <a:custGeom>
            <a:avLst/>
            <a:gdLst/>
            <a:ahLst/>
            <a:cxnLst/>
            <a:rect l="l" t="t" r="r" b="b"/>
            <a:pathLst>
              <a:path w="3662577" h="3549370">
                <a:moveTo>
                  <a:pt x="0" y="0"/>
                </a:moveTo>
                <a:lnTo>
                  <a:pt x="3662578" y="0"/>
                </a:lnTo>
                <a:lnTo>
                  <a:pt x="3662578" y="3549370"/>
                </a:lnTo>
                <a:lnTo>
                  <a:pt x="0" y="3549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277685">
            <a:off x="12239230" y="-2270134"/>
            <a:ext cx="6912691" cy="7353926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1" y="0"/>
                </a:lnTo>
                <a:lnTo>
                  <a:pt x="6912691" y="7353926"/>
                </a:lnTo>
                <a:lnTo>
                  <a:pt x="0" y="7353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72947">
            <a:off x="-2251249" y="4207028"/>
            <a:ext cx="6559898" cy="7060555"/>
          </a:xfrm>
          <a:custGeom>
            <a:avLst/>
            <a:gdLst/>
            <a:ahLst/>
            <a:cxnLst/>
            <a:rect l="l" t="t" r="r" b="b"/>
            <a:pathLst>
              <a:path w="6559898" h="7060555">
                <a:moveTo>
                  <a:pt x="0" y="0"/>
                </a:moveTo>
                <a:lnTo>
                  <a:pt x="6559898" y="0"/>
                </a:lnTo>
                <a:lnTo>
                  <a:pt x="6559898" y="7060556"/>
                </a:lnTo>
                <a:lnTo>
                  <a:pt x="0" y="7060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855401">
            <a:off x="15298344" y="-578565"/>
            <a:ext cx="2675318" cy="3970788"/>
          </a:xfrm>
          <a:custGeom>
            <a:avLst/>
            <a:gdLst/>
            <a:ahLst/>
            <a:cxnLst/>
            <a:rect l="l" t="t" r="r" b="b"/>
            <a:pathLst>
              <a:path w="2675318" h="3970788">
                <a:moveTo>
                  <a:pt x="0" y="0"/>
                </a:moveTo>
                <a:lnTo>
                  <a:pt x="2675318" y="0"/>
                </a:lnTo>
                <a:lnTo>
                  <a:pt x="2675318" y="3970788"/>
                </a:lnTo>
                <a:lnTo>
                  <a:pt x="0" y="397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444549" y="7282872"/>
            <a:ext cx="4259682" cy="3950855"/>
          </a:xfrm>
          <a:custGeom>
            <a:avLst/>
            <a:gdLst/>
            <a:ahLst/>
            <a:cxnLst/>
            <a:rect l="l" t="t" r="r" b="b"/>
            <a:pathLst>
              <a:path w="4259682" h="3950855">
                <a:moveTo>
                  <a:pt x="0" y="0"/>
                </a:moveTo>
                <a:lnTo>
                  <a:pt x="4259682" y="0"/>
                </a:lnTo>
                <a:lnTo>
                  <a:pt x="4259682" y="3950856"/>
                </a:lnTo>
                <a:lnTo>
                  <a:pt x="0" y="39508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73818" y="2635055"/>
            <a:ext cx="15627165" cy="6623245"/>
            <a:chOff x="0" y="0"/>
            <a:chExt cx="20836220" cy="883099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0836220" cy="8830994"/>
              <a:chOff x="0" y="0"/>
              <a:chExt cx="4115797" cy="174439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115797" cy="1744394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1744394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744394"/>
                    </a:lnTo>
                    <a:lnTo>
                      <a:pt x="0" y="174439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4115797" cy="1782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0836220" cy="8830994"/>
              <a:chOff x="0" y="0"/>
              <a:chExt cx="4115797" cy="174439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115797" cy="1744394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1744394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744394"/>
                    </a:lnTo>
                    <a:lnTo>
                      <a:pt x="0" y="174439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4115797" cy="1782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1373818" y="797229"/>
            <a:ext cx="1562716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spc="160">
                <a:solidFill>
                  <a:srgbClr val="000000"/>
                </a:solidFill>
                <a:latin typeface="Comic Sans"/>
              </a:rPr>
              <a:t>Įtraukusis ugdymas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26770" y="3496288"/>
            <a:ext cx="10921261" cy="37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5"/>
              </a:lnSpc>
              <a:spcBef>
                <a:spcPct val="0"/>
              </a:spcBef>
            </a:pPr>
            <a:r>
              <a:rPr lang="en-US" sz="4296">
                <a:solidFill>
                  <a:srgbClr val="000000"/>
                </a:solidFill>
                <a:latin typeface="Comic Sans"/>
              </a:rPr>
              <a:t>Tai procesas, kuriame atsižvelgiama į mokinių socialinę, kultūrinę mokymosi įvairovę ir remiasi veiksniais, padedančiais nustatyti bei šalinti kliūtis mokymuisi ir dalyvavimui švietime.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3159373">
            <a:off x="-2170367" y="-955735"/>
            <a:ext cx="6398134" cy="7181579"/>
          </a:xfrm>
          <a:custGeom>
            <a:avLst/>
            <a:gdLst/>
            <a:ahLst/>
            <a:cxnLst/>
            <a:rect l="l" t="t" r="r" b="b"/>
            <a:pathLst>
              <a:path w="6398134" h="7181579">
                <a:moveTo>
                  <a:pt x="0" y="0"/>
                </a:moveTo>
                <a:lnTo>
                  <a:pt x="6398134" y="0"/>
                </a:lnTo>
                <a:lnTo>
                  <a:pt x="6398134" y="7181579"/>
                </a:lnTo>
                <a:lnTo>
                  <a:pt x="0" y="7181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150108">
            <a:off x="13897761" y="4966955"/>
            <a:ext cx="6206444" cy="6602600"/>
          </a:xfrm>
          <a:custGeom>
            <a:avLst/>
            <a:gdLst/>
            <a:ahLst/>
            <a:cxnLst/>
            <a:rect l="l" t="t" r="r" b="b"/>
            <a:pathLst>
              <a:path w="6206444" h="6602600">
                <a:moveTo>
                  <a:pt x="0" y="0"/>
                </a:moveTo>
                <a:lnTo>
                  <a:pt x="6206445" y="0"/>
                </a:lnTo>
                <a:lnTo>
                  <a:pt x="6206445" y="6602600"/>
                </a:lnTo>
                <a:lnTo>
                  <a:pt x="0" y="6602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32135" y="2414740"/>
            <a:ext cx="15627165" cy="6623245"/>
            <a:chOff x="0" y="0"/>
            <a:chExt cx="20836220" cy="883099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0836220" cy="8830994"/>
              <a:chOff x="0" y="0"/>
              <a:chExt cx="4115797" cy="174439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15797" cy="1744394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1744394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744394"/>
                    </a:lnTo>
                    <a:lnTo>
                      <a:pt x="0" y="174439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115797" cy="1782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0836220" cy="8830994"/>
              <a:chOff x="0" y="0"/>
              <a:chExt cx="4115797" cy="174439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115797" cy="1744394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1744394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744394"/>
                    </a:lnTo>
                    <a:lnTo>
                      <a:pt x="0" y="174439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66675"/>
                <a:ext cx="4115797" cy="18110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19"/>
                  </a:lnSpc>
                </a:pPr>
                <a:r>
                  <a:rPr lang="en-US" sz="3299">
                    <a:solidFill>
                      <a:srgbClr val="000000"/>
                    </a:solidFill>
                    <a:latin typeface="Comic Sans"/>
                  </a:rPr>
                  <a:t>– tai mokslo įrodymais pagrįsta ugdymo prieiga, pripažįstanti individualius mokinių skirtumus ir suteikianti visiems vienodas galimybes pasiekti sėkmę per lanksčių ugdymo tikslų, ugdymo metodų, priemonių, mokinių pasiekimų vertinimo</a:t>
                </a:r>
              </a:p>
              <a:p>
                <a:pPr algn="ctr">
                  <a:lnSpc>
                    <a:spcPts val="4619"/>
                  </a:lnSpc>
                </a:pPr>
                <a:r>
                  <a:rPr lang="en-US" sz="3299">
                    <a:solidFill>
                      <a:srgbClr val="000000"/>
                    </a:solidFill>
                    <a:latin typeface="Comic Sans"/>
                  </a:rPr>
                  <a:t>būdų taikymą, vadovaujantis nuostata: pateikti įvairių būdų mokiniams (-ėms) sudominti; pateikti įvairių būdų žinioms suprasti ir operuoti jomis; pateikti įvairių būdų savivaldžiai mokymosi veiklai ir rezultatams pademonstruoti. Tai ugdymo prieiga, lengvinanti įtraukiojo ugdymo įgyvendinimą ir stiprinanti jo tvarumą formaliuoju ir neformaliuoju būdu visuose švietimo lygiuose.</a:t>
                </a:r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2130918" y="1028700"/>
            <a:ext cx="1487006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330"/>
              </a:lnSpc>
              <a:spcBef>
                <a:spcPct val="0"/>
              </a:spcBef>
            </a:pPr>
            <a:r>
              <a:rPr lang="en-US" sz="6108" spc="122">
                <a:solidFill>
                  <a:srgbClr val="000000"/>
                </a:solidFill>
                <a:latin typeface="Comic Sans Bold"/>
              </a:rPr>
              <a:t>Universalus dizainas mokymuisi (UDM)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t="-38888" r="-48" b="-3897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08126" y="1931582"/>
            <a:ext cx="5571565" cy="8001000"/>
            <a:chOff x="0" y="0"/>
            <a:chExt cx="6391272" cy="8670818"/>
          </a:xfrm>
        </p:grpSpPr>
        <p:grpSp>
          <p:nvGrpSpPr>
            <p:cNvPr id="4" name="Group 4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" name="Freeform 19"/>
          <p:cNvSpPr/>
          <p:nvPr/>
        </p:nvSpPr>
        <p:spPr>
          <a:xfrm rot="-964863">
            <a:off x="14680504" y="-713297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612202" y="2815845"/>
            <a:ext cx="3994076" cy="657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endParaRPr lang="lt-LT" sz="1952" spc="97" dirty="0" smtClean="0">
              <a:solidFill>
                <a:srgbClr val="000000"/>
              </a:solidFill>
              <a:latin typeface="Comic Sans"/>
            </a:endParaRPr>
          </a:p>
          <a:p>
            <a:pPr algn="l">
              <a:lnSpc>
                <a:spcPts val="2733"/>
              </a:lnSpc>
            </a:pPr>
            <a:r>
              <a:rPr lang="lt-LT" sz="1952" spc="97" dirty="0" smtClean="0">
                <a:solidFill>
                  <a:srgbClr val="000000"/>
                </a:solidFill>
                <a:latin typeface="Comic Sans"/>
              </a:rPr>
              <a:t>1.</a:t>
            </a:r>
            <a:r>
              <a:rPr lang="en-US" sz="1952" spc="97" dirty="0" err="1" smtClean="0">
                <a:solidFill>
                  <a:srgbClr val="000000"/>
                </a:solidFill>
                <a:latin typeface="Comic Sans"/>
              </a:rPr>
              <a:t>Visi</a:t>
            </a:r>
            <a:r>
              <a:rPr lang="en-US" sz="1952" spc="97" dirty="0" smtClean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mokiniai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skirtingi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,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vidutinis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mokinys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neegzistuoja</a:t>
            </a:r>
            <a:r>
              <a:rPr lang="en-US" sz="1952" spc="97" dirty="0" smtClean="0">
                <a:solidFill>
                  <a:srgbClr val="000000"/>
                </a:solidFill>
                <a:latin typeface="Comic Sans"/>
              </a:rPr>
              <a:t>.</a:t>
            </a:r>
            <a:endParaRPr lang="lt-LT" sz="1952" spc="97" dirty="0" smtClean="0">
              <a:solidFill>
                <a:srgbClr val="000000"/>
              </a:solidFill>
              <a:latin typeface="Comic Sans"/>
            </a:endParaRPr>
          </a:p>
          <a:p>
            <a:pPr algn="l">
              <a:lnSpc>
                <a:spcPts val="2733"/>
              </a:lnSpc>
            </a:pPr>
            <a:r>
              <a:rPr lang="en-US" sz="1952" spc="97" dirty="0" smtClean="0">
                <a:solidFill>
                  <a:srgbClr val="000000"/>
                </a:solidFill>
                <a:latin typeface="Comic Sans"/>
              </a:rPr>
              <a:t> </a:t>
            </a:r>
            <a:endParaRPr lang="lt-LT" sz="1952" spc="97" dirty="0" smtClean="0">
              <a:solidFill>
                <a:srgbClr val="000000"/>
              </a:solidFill>
              <a:latin typeface="Comic Sans"/>
            </a:endParaRPr>
          </a:p>
          <a:p>
            <a:pPr algn="l">
              <a:lnSpc>
                <a:spcPts val="2733"/>
              </a:lnSpc>
            </a:pPr>
            <a:r>
              <a:rPr lang="lt-LT" sz="1952" spc="97" dirty="0" smtClean="0">
                <a:solidFill>
                  <a:srgbClr val="000000"/>
                </a:solidFill>
                <a:latin typeface="Comic Sans"/>
              </a:rPr>
              <a:t>2.</a:t>
            </a:r>
            <a:r>
              <a:rPr lang="en-US" sz="1952" spc="97" dirty="0" err="1" smtClean="0">
                <a:solidFill>
                  <a:srgbClr val="000000"/>
                </a:solidFill>
                <a:latin typeface="Comic Sans"/>
              </a:rPr>
              <a:t>Ugdymo</a:t>
            </a:r>
            <a:r>
              <a:rPr lang="en-US" sz="1952" spc="97" dirty="0" smtClean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tikslas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–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dalykinis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mąstymas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,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procesas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atskleidžiant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žinias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apie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faktus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.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Pedagogas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ugdo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mokinius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,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pasiūlydamas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įvairių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būdų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,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orientuodamasis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į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mokinių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įvairovę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. </a:t>
            </a:r>
            <a:endParaRPr lang="lt-LT" sz="1952" spc="97" dirty="0" smtClean="0">
              <a:solidFill>
                <a:srgbClr val="000000"/>
              </a:solidFill>
              <a:latin typeface="Comic Sans"/>
            </a:endParaRPr>
          </a:p>
          <a:p>
            <a:pPr algn="l">
              <a:lnSpc>
                <a:spcPts val="2733"/>
              </a:lnSpc>
            </a:pPr>
            <a:endParaRPr lang="lt-LT" sz="1952" spc="97" dirty="0" smtClean="0">
              <a:solidFill>
                <a:srgbClr val="000000"/>
              </a:solidFill>
              <a:latin typeface="Comic Sans"/>
            </a:endParaRPr>
          </a:p>
          <a:p>
            <a:pPr algn="l">
              <a:lnSpc>
                <a:spcPts val="2733"/>
              </a:lnSpc>
            </a:pPr>
            <a:r>
              <a:rPr lang="lt-LT" sz="1952" spc="97" dirty="0" smtClean="0">
                <a:solidFill>
                  <a:srgbClr val="000000"/>
                </a:solidFill>
                <a:latin typeface="Comic Sans"/>
              </a:rPr>
              <a:t>3.</a:t>
            </a:r>
            <a:r>
              <a:rPr lang="en-US" sz="1952" spc="97" dirty="0" err="1" smtClean="0">
                <a:solidFill>
                  <a:srgbClr val="000000"/>
                </a:solidFill>
                <a:latin typeface="Comic Sans"/>
              </a:rPr>
              <a:t>Pagalba</a:t>
            </a:r>
            <a:r>
              <a:rPr lang="en-US" sz="1952" spc="97" dirty="0" smtClean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ir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pritaikytos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priemonės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naudojamos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visiems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,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kam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jos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reikalingos</a:t>
            </a:r>
            <a:r>
              <a:rPr lang="en-US" sz="1952" spc="97" dirty="0" smtClean="0">
                <a:solidFill>
                  <a:srgbClr val="000000"/>
                </a:solidFill>
                <a:latin typeface="Comic Sans"/>
              </a:rPr>
              <a:t>.</a:t>
            </a:r>
            <a:endParaRPr lang="lt-LT" sz="1952" spc="97" dirty="0" smtClean="0">
              <a:solidFill>
                <a:srgbClr val="000000"/>
              </a:solidFill>
              <a:latin typeface="Comic Sans"/>
            </a:endParaRPr>
          </a:p>
          <a:p>
            <a:pPr algn="l">
              <a:lnSpc>
                <a:spcPts val="2733"/>
              </a:lnSpc>
            </a:pPr>
            <a:endParaRPr lang="lt-LT" sz="1952" spc="97" dirty="0" smtClean="0">
              <a:solidFill>
                <a:srgbClr val="000000"/>
              </a:solidFill>
              <a:latin typeface="Comic Sans"/>
            </a:endParaRPr>
          </a:p>
          <a:p>
            <a:pPr algn="l">
              <a:lnSpc>
                <a:spcPts val="2733"/>
              </a:lnSpc>
            </a:pPr>
            <a:r>
              <a:rPr lang="lt-LT" sz="1952" spc="97" dirty="0" smtClean="0">
                <a:solidFill>
                  <a:srgbClr val="000000"/>
                </a:solidFill>
                <a:latin typeface="Comic Sans"/>
              </a:rPr>
              <a:t>4.</a:t>
            </a:r>
            <a:r>
              <a:rPr lang="en-US" sz="1952" spc="97" dirty="0" err="1" smtClean="0">
                <a:solidFill>
                  <a:srgbClr val="000000"/>
                </a:solidFill>
                <a:latin typeface="Comic Sans"/>
              </a:rPr>
              <a:t>Vertinant</a:t>
            </a:r>
            <a:r>
              <a:rPr lang="en-US" sz="1952" spc="97" dirty="0" smtClean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pasiekimus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,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mokiniai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juos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pademonstruoja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asmeniškai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priimtiniausiu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1952" spc="97" dirty="0" err="1">
                <a:solidFill>
                  <a:srgbClr val="000000"/>
                </a:solidFill>
                <a:latin typeface="Comic Sans"/>
              </a:rPr>
              <a:t>būdu</a:t>
            </a:r>
            <a:r>
              <a:rPr lang="en-US" sz="1952" spc="97" dirty="0">
                <a:solidFill>
                  <a:srgbClr val="000000"/>
                </a:solidFill>
                <a:latin typeface="Comic Sans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8600" y="781050"/>
            <a:ext cx="14850379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12"/>
              </a:lnSpc>
              <a:spcBef>
                <a:spcPct val="0"/>
              </a:spcBef>
            </a:pPr>
            <a:r>
              <a:rPr lang="en-US" sz="4000" spc="113" dirty="0">
                <a:solidFill>
                  <a:srgbClr val="000000"/>
                </a:solidFill>
                <a:latin typeface="Comic Sans"/>
              </a:rPr>
              <a:t>TRADICINIO </a:t>
            </a:r>
            <a:r>
              <a:rPr lang="en-US" sz="4000" spc="113" dirty="0" err="1">
                <a:solidFill>
                  <a:srgbClr val="000000"/>
                </a:solidFill>
                <a:latin typeface="Comic Sans"/>
              </a:rPr>
              <a:t>ir</a:t>
            </a:r>
            <a:r>
              <a:rPr lang="en-US" sz="4000" spc="113" dirty="0">
                <a:solidFill>
                  <a:srgbClr val="000000"/>
                </a:solidFill>
                <a:latin typeface="Comic Sans"/>
              </a:rPr>
              <a:t> UDM UGDYMO SISTEMŲ SKIRTUMAI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93400" y="1879356"/>
            <a:ext cx="366911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600" spc="190" dirty="0" smtClean="0">
                <a:solidFill>
                  <a:srgbClr val="000000"/>
                </a:solidFill>
                <a:latin typeface="Comic Sans Bold"/>
              </a:rPr>
              <a:t>UDM </a:t>
            </a:r>
            <a:r>
              <a:rPr lang="en-US" sz="3600" spc="190" dirty="0" err="1">
                <a:solidFill>
                  <a:srgbClr val="000000"/>
                </a:solidFill>
                <a:latin typeface="Comic Sans Bold"/>
              </a:rPr>
              <a:t>ugdymas</a:t>
            </a:r>
            <a:endParaRPr lang="en-US" sz="3600" spc="190" dirty="0">
              <a:solidFill>
                <a:srgbClr val="000000"/>
              </a:solidFill>
              <a:latin typeface="Comic Sans Bold"/>
            </a:endParaRPr>
          </a:p>
        </p:txBody>
      </p:sp>
      <p:sp>
        <p:nvSpPr>
          <p:cNvPr id="25" name="Freeform 25"/>
          <p:cNvSpPr/>
          <p:nvPr/>
        </p:nvSpPr>
        <p:spPr>
          <a:xfrm rot="3191312">
            <a:off x="10587496" y="-1345599"/>
            <a:ext cx="2539093" cy="2460612"/>
          </a:xfrm>
          <a:custGeom>
            <a:avLst/>
            <a:gdLst/>
            <a:ahLst/>
            <a:cxnLst/>
            <a:rect l="l" t="t" r="r" b="b"/>
            <a:pathLst>
              <a:path w="2539093" h="2460612">
                <a:moveTo>
                  <a:pt x="0" y="0"/>
                </a:moveTo>
                <a:lnTo>
                  <a:pt x="2539093" y="0"/>
                </a:lnTo>
                <a:lnTo>
                  <a:pt x="2539093" y="2460612"/>
                </a:lnTo>
                <a:lnTo>
                  <a:pt x="0" y="24606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3"/>
          <p:cNvGrpSpPr/>
          <p:nvPr/>
        </p:nvGrpSpPr>
        <p:grpSpPr>
          <a:xfrm>
            <a:off x="2374196" y="1994991"/>
            <a:ext cx="5571565" cy="8001000"/>
            <a:chOff x="0" y="0"/>
            <a:chExt cx="6391272" cy="8670818"/>
          </a:xfrm>
        </p:grpSpPr>
        <p:grpSp>
          <p:nvGrpSpPr>
            <p:cNvPr id="27" name="Group 4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31" name="Freeform 5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32" name="TextBox 6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8" name="Group 7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29" name="Freeform 8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9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3" name="Stačiakampis 32"/>
          <p:cNvSpPr/>
          <p:nvPr/>
        </p:nvSpPr>
        <p:spPr>
          <a:xfrm>
            <a:off x="2599872" y="2224322"/>
            <a:ext cx="476829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spc="160" dirty="0" err="1">
                <a:solidFill>
                  <a:srgbClr val="000000"/>
                </a:solidFill>
                <a:latin typeface="Comic Sans Bold"/>
              </a:rPr>
              <a:t>Tradicinis</a:t>
            </a:r>
            <a:r>
              <a:rPr lang="en-US" sz="3600" spc="160" dirty="0">
                <a:solidFill>
                  <a:srgbClr val="000000"/>
                </a:solidFill>
                <a:latin typeface="Comic Sans Bold"/>
              </a:rPr>
              <a:t> </a:t>
            </a:r>
            <a:r>
              <a:rPr lang="en-US" sz="3600" spc="160" dirty="0" err="1">
                <a:solidFill>
                  <a:srgbClr val="000000"/>
                </a:solidFill>
                <a:latin typeface="Comic Sans Bold"/>
              </a:rPr>
              <a:t>ugdymas</a:t>
            </a:r>
            <a:endParaRPr lang="en-US" sz="3600" spc="160" dirty="0">
              <a:solidFill>
                <a:srgbClr val="000000"/>
              </a:solidFill>
              <a:latin typeface="Comic Sans Bold"/>
            </a:endParaRPr>
          </a:p>
        </p:txBody>
      </p:sp>
      <p:sp>
        <p:nvSpPr>
          <p:cNvPr id="34" name="Stačiakampis 33"/>
          <p:cNvSpPr/>
          <p:nvPr/>
        </p:nvSpPr>
        <p:spPr>
          <a:xfrm>
            <a:off x="2948565" y="3256279"/>
            <a:ext cx="4419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79"/>
              </a:lnSpc>
            </a:pPr>
            <a:r>
              <a:rPr lang="lt-LT" spc="99" dirty="0">
                <a:solidFill>
                  <a:srgbClr val="000000"/>
                </a:solidFill>
                <a:latin typeface="Comic Sans"/>
              </a:rPr>
              <a:t>1.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Ugdymo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sistema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orientuojama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į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vidutinių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gebėjimų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mokinį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. </a:t>
            </a:r>
            <a:endParaRPr lang="lt-LT" spc="99" dirty="0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2779"/>
              </a:lnSpc>
            </a:pPr>
            <a:endParaRPr lang="lt-LT" spc="99" dirty="0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2779"/>
              </a:lnSpc>
            </a:pPr>
            <a:r>
              <a:rPr lang="lt-LT" spc="99" dirty="0">
                <a:solidFill>
                  <a:srgbClr val="000000"/>
                </a:solidFill>
                <a:latin typeface="Comic Sans"/>
              </a:rPr>
              <a:t>2.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Ugdymo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tikslas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–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suteikti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žinių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apie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faktus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.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Pedagogas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ugdo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visą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klasę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,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parinkęs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palankiausią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būdą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,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orientuodamasis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į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visą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klasę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. </a:t>
            </a:r>
            <a:endParaRPr lang="lt-LT" spc="99" dirty="0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2779"/>
              </a:lnSpc>
            </a:pPr>
            <a:endParaRPr lang="lt-LT" spc="99" dirty="0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2779"/>
              </a:lnSpc>
            </a:pPr>
            <a:r>
              <a:rPr lang="lt-LT" spc="99" dirty="0">
                <a:solidFill>
                  <a:srgbClr val="000000"/>
                </a:solidFill>
                <a:latin typeface="Comic Sans"/>
              </a:rPr>
              <a:t>3.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Pagalba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ir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pritaikytos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priemonės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skiriamos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mokiniams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,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turintiems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specialiųjų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ugdymosi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poreikių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. </a:t>
            </a:r>
            <a:endParaRPr lang="lt-LT" spc="99" dirty="0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2779"/>
              </a:lnSpc>
            </a:pPr>
            <a:endParaRPr lang="lt-LT" spc="99" dirty="0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2779"/>
              </a:lnSpc>
            </a:pPr>
            <a:r>
              <a:rPr lang="lt-LT" spc="99" dirty="0">
                <a:solidFill>
                  <a:srgbClr val="000000"/>
                </a:solidFill>
                <a:latin typeface="Comic Sans"/>
              </a:rPr>
              <a:t>4.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Vertinant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pasiekimus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,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visi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mokiniai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juos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pademonstruoja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tuo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pačiu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pc="99" dirty="0" err="1">
                <a:solidFill>
                  <a:srgbClr val="000000"/>
                </a:solidFill>
                <a:latin typeface="Comic Sans"/>
              </a:rPr>
              <a:t>būdu</a:t>
            </a:r>
            <a:r>
              <a:rPr lang="en-US" spc="99" dirty="0">
                <a:solidFill>
                  <a:srgbClr val="000000"/>
                </a:solidFill>
                <a:latin typeface="Comic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47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6802992">
            <a:off x="-579704" y="-1451091"/>
            <a:ext cx="4242260" cy="4513043"/>
          </a:xfrm>
          <a:custGeom>
            <a:avLst/>
            <a:gdLst/>
            <a:ahLst/>
            <a:cxnLst/>
            <a:rect l="l" t="t" r="r" b="b"/>
            <a:pathLst>
              <a:path w="4242260" h="4513043">
                <a:moveTo>
                  <a:pt x="0" y="0"/>
                </a:moveTo>
                <a:lnTo>
                  <a:pt x="4242260" y="0"/>
                </a:lnTo>
                <a:lnTo>
                  <a:pt x="4242260" y="4513042"/>
                </a:lnTo>
                <a:lnTo>
                  <a:pt x="0" y="4513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61674" y="-1231629"/>
            <a:ext cx="4204062" cy="4074119"/>
          </a:xfrm>
          <a:custGeom>
            <a:avLst/>
            <a:gdLst/>
            <a:ahLst/>
            <a:cxnLst/>
            <a:rect l="l" t="t" r="r" b="b"/>
            <a:pathLst>
              <a:path w="4204062" h="4074119">
                <a:moveTo>
                  <a:pt x="0" y="0"/>
                </a:moveTo>
                <a:lnTo>
                  <a:pt x="4204063" y="0"/>
                </a:lnTo>
                <a:lnTo>
                  <a:pt x="4204063" y="4074119"/>
                </a:lnTo>
                <a:lnTo>
                  <a:pt x="0" y="4074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76400" y="3340699"/>
            <a:ext cx="6393358" cy="300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20"/>
              </a:lnSpc>
              <a:spcBef>
                <a:spcPct val="0"/>
              </a:spcBef>
            </a:pPr>
            <a:r>
              <a:rPr lang="en-US" sz="6600" spc="132" dirty="0">
                <a:solidFill>
                  <a:srgbClr val="000000"/>
                </a:solidFill>
                <a:latin typeface="Comic Sans"/>
              </a:rPr>
              <a:t>Gera </a:t>
            </a:r>
            <a:r>
              <a:rPr lang="en-US" sz="6600" spc="132" dirty="0" err="1">
                <a:solidFill>
                  <a:srgbClr val="000000"/>
                </a:solidFill>
                <a:latin typeface="Comic Sans"/>
              </a:rPr>
              <a:t>mokykla</a:t>
            </a:r>
            <a:r>
              <a:rPr lang="en-US" sz="6600" spc="132" dirty="0">
                <a:solidFill>
                  <a:srgbClr val="000000"/>
                </a:solidFill>
                <a:latin typeface="Comic Sans"/>
              </a:rPr>
              <a:t> - tai </a:t>
            </a:r>
            <a:r>
              <a:rPr lang="en-US" sz="6600" spc="132" dirty="0" err="1">
                <a:solidFill>
                  <a:srgbClr val="000000"/>
                </a:solidFill>
                <a:latin typeface="Comic Sans"/>
              </a:rPr>
              <a:t>kokybiška</a:t>
            </a:r>
            <a:r>
              <a:rPr lang="en-US" sz="6600" spc="132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6600" spc="132" dirty="0" err="1">
                <a:solidFill>
                  <a:srgbClr val="000000"/>
                </a:solidFill>
                <a:latin typeface="Comic Sans"/>
              </a:rPr>
              <a:t>įtrauki</a:t>
            </a:r>
            <a:r>
              <a:rPr lang="en-US" sz="6600" spc="132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6600" spc="132" dirty="0" err="1">
                <a:solidFill>
                  <a:srgbClr val="000000"/>
                </a:solidFill>
                <a:latin typeface="Comic Sans"/>
              </a:rPr>
              <a:t>mokykla</a:t>
            </a:r>
            <a:endParaRPr lang="en-US" sz="6600" spc="132" dirty="0">
              <a:solidFill>
                <a:srgbClr val="000000"/>
              </a:solidFill>
              <a:latin typeface="Comic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144000" y="1599231"/>
            <a:ext cx="765441" cy="741782"/>
            <a:chOff x="0" y="0"/>
            <a:chExt cx="1020588" cy="9890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1.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3007670"/>
            <a:ext cx="765441" cy="741782"/>
            <a:chOff x="0" y="0"/>
            <a:chExt cx="1020588" cy="989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2.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4547834"/>
            <a:ext cx="765441" cy="741782"/>
            <a:chOff x="0" y="0"/>
            <a:chExt cx="1020588" cy="9890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3.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5098631" y="-416990"/>
            <a:ext cx="4321338" cy="3424660"/>
          </a:xfrm>
          <a:custGeom>
            <a:avLst/>
            <a:gdLst/>
            <a:ahLst/>
            <a:cxnLst/>
            <a:rect l="l" t="t" r="r" b="b"/>
            <a:pathLst>
              <a:path w="4321338" h="3424660">
                <a:moveTo>
                  <a:pt x="0" y="0"/>
                </a:moveTo>
                <a:lnTo>
                  <a:pt x="4321338" y="0"/>
                </a:lnTo>
                <a:lnTo>
                  <a:pt x="4321338" y="3424660"/>
                </a:lnTo>
                <a:lnTo>
                  <a:pt x="0" y="34246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584847" y="1570656"/>
            <a:ext cx="6101196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Comic Sans"/>
              </a:rPr>
              <a:t>Tai ugdymas be atskirties, be diskriminacijos.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84847" y="3014392"/>
            <a:ext cx="6829931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Comic Sans"/>
              </a:rPr>
              <a:t>Tai sisteminės sąlygos visiems mokytis drauge.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84847" y="4519259"/>
            <a:ext cx="7372245" cy="182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spc="55">
                <a:solidFill>
                  <a:srgbClr val="000000"/>
                </a:solidFill>
                <a:latin typeface="Comic Sans"/>
              </a:rPr>
              <a:t>Aplinka derinama prie individualių vaiko gebėjimų, mokymosi poreikių, o ne vaikas derinamas prie aplinkos (programos, tikslų ir t.t. standartų)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67601" y="6590646"/>
            <a:ext cx="7596104" cy="138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z="2675">
                <a:solidFill>
                  <a:srgbClr val="000000"/>
                </a:solidFill>
                <a:latin typeface="Comic Sans"/>
              </a:rPr>
              <a:t>Veikimas mokinių įvairovėje moko veikti skirtinguose socialiniuose kontekstuose ir modeliuoti ateities perspektyvas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144000" y="6572119"/>
            <a:ext cx="765441" cy="741782"/>
            <a:chOff x="0" y="0"/>
            <a:chExt cx="1020588" cy="9890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4.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424282" y="8598222"/>
            <a:ext cx="7139424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Comic Sans"/>
              </a:rPr>
              <a:t>Suprasti įvairovę padeda bendradarbiavimo praktikų taikymas per pamokas, neformaliojo ugdymo ar laisvalaikio veiklose.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144000" y="8520015"/>
            <a:ext cx="765441" cy="741782"/>
            <a:chOff x="0" y="0"/>
            <a:chExt cx="1020588" cy="9890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4216" y="-2505"/>
              <a:ext cx="712157" cy="946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5.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37009" y="1441008"/>
            <a:ext cx="815648" cy="756514"/>
          </a:xfrm>
          <a:custGeom>
            <a:avLst/>
            <a:gdLst/>
            <a:ahLst/>
            <a:cxnLst/>
            <a:rect l="l" t="t" r="r" b="b"/>
            <a:pathLst>
              <a:path w="815648" h="756514">
                <a:moveTo>
                  <a:pt x="0" y="0"/>
                </a:moveTo>
                <a:lnTo>
                  <a:pt x="815649" y="0"/>
                </a:lnTo>
                <a:lnTo>
                  <a:pt x="815649" y="756514"/>
                </a:lnTo>
                <a:lnTo>
                  <a:pt x="0" y="7565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80338" y="400492"/>
            <a:ext cx="1544242" cy="1418773"/>
          </a:xfrm>
          <a:custGeom>
            <a:avLst/>
            <a:gdLst/>
            <a:ahLst/>
            <a:cxnLst/>
            <a:rect l="l" t="t" r="r" b="b"/>
            <a:pathLst>
              <a:path w="1544242" h="1418773">
                <a:moveTo>
                  <a:pt x="0" y="0"/>
                </a:moveTo>
                <a:lnTo>
                  <a:pt x="1544242" y="0"/>
                </a:lnTo>
                <a:lnTo>
                  <a:pt x="1544242" y="1418773"/>
                </a:lnTo>
                <a:lnTo>
                  <a:pt x="0" y="1418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8241" y="4111953"/>
            <a:ext cx="748437" cy="695366"/>
          </a:xfrm>
          <a:custGeom>
            <a:avLst/>
            <a:gdLst/>
            <a:ahLst/>
            <a:cxnLst/>
            <a:rect l="l" t="t" r="r" b="b"/>
            <a:pathLst>
              <a:path w="748437" h="695366">
                <a:moveTo>
                  <a:pt x="0" y="0"/>
                </a:moveTo>
                <a:lnTo>
                  <a:pt x="748436" y="0"/>
                </a:lnTo>
                <a:lnTo>
                  <a:pt x="748436" y="695366"/>
                </a:lnTo>
                <a:lnTo>
                  <a:pt x="0" y="695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58463" y="400492"/>
            <a:ext cx="1190625" cy="857250"/>
          </a:xfrm>
          <a:custGeom>
            <a:avLst/>
            <a:gdLst/>
            <a:ahLst/>
            <a:cxnLst/>
            <a:rect l="l" t="t" r="r" b="b"/>
            <a:pathLst>
              <a:path w="1190625" h="857250">
                <a:moveTo>
                  <a:pt x="0" y="0"/>
                </a:moveTo>
                <a:lnTo>
                  <a:pt x="1190625" y="0"/>
                </a:lnTo>
                <a:lnTo>
                  <a:pt x="1190625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56676" y="8032929"/>
            <a:ext cx="1122451" cy="930614"/>
          </a:xfrm>
          <a:custGeom>
            <a:avLst/>
            <a:gdLst/>
            <a:ahLst/>
            <a:cxnLst/>
            <a:rect l="l" t="t" r="r" b="b"/>
            <a:pathLst>
              <a:path w="1122451" h="930614">
                <a:moveTo>
                  <a:pt x="0" y="0"/>
                </a:moveTo>
                <a:lnTo>
                  <a:pt x="1122452" y="0"/>
                </a:lnTo>
                <a:lnTo>
                  <a:pt x="1122452" y="930614"/>
                </a:lnTo>
                <a:lnTo>
                  <a:pt x="0" y="9306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6876" y="6667133"/>
            <a:ext cx="756035" cy="1063476"/>
          </a:xfrm>
          <a:custGeom>
            <a:avLst/>
            <a:gdLst/>
            <a:ahLst/>
            <a:cxnLst/>
            <a:rect l="l" t="t" r="r" b="b"/>
            <a:pathLst>
              <a:path w="756035" h="1063476">
                <a:moveTo>
                  <a:pt x="0" y="0"/>
                </a:moveTo>
                <a:lnTo>
                  <a:pt x="756034" y="0"/>
                </a:lnTo>
                <a:lnTo>
                  <a:pt x="756034" y="1063476"/>
                </a:lnTo>
                <a:lnTo>
                  <a:pt x="0" y="10634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85937" y="8560289"/>
            <a:ext cx="940741" cy="857250"/>
          </a:xfrm>
          <a:custGeom>
            <a:avLst/>
            <a:gdLst/>
            <a:ahLst/>
            <a:cxnLst/>
            <a:rect l="l" t="t" r="r" b="b"/>
            <a:pathLst>
              <a:path w="940741" h="857250">
                <a:moveTo>
                  <a:pt x="0" y="0"/>
                </a:moveTo>
                <a:lnTo>
                  <a:pt x="940740" y="0"/>
                </a:lnTo>
                <a:lnTo>
                  <a:pt x="94074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92498" y="4111953"/>
            <a:ext cx="1128357" cy="1063476"/>
          </a:xfrm>
          <a:custGeom>
            <a:avLst/>
            <a:gdLst/>
            <a:ahLst/>
            <a:cxnLst/>
            <a:rect l="l" t="t" r="r" b="b"/>
            <a:pathLst>
              <a:path w="1128357" h="1063476">
                <a:moveTo>
                  <a:pt x="0" y="0"/>
                </a:moveTo>
                <a:lnTo>
                  <a:pt x="1128356" y="0"/>
                </a:lnTo>
                <a:lnTo>
                  <a:pt x="1128356" y="1063476"/>
                </a:lnTo>
                <a:lnTo>
                  <a:pt x="0" y="106347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465087" y="1598950"/>
            <a:ext cx="9734853" cy="8344222"/>
          </a:xfrm>
          <a:custGeom>
            <a:avLst/>
            <a:gdLst/>
            <a:ahLst/>
            <a:cxnLst/>
            <a:rect l="l" t="t" r="r" b="b"/>
            <a:pathLst>
              <a:path w="9734853" h="8344222">
                <a:moveTo>
                  <a:pt x="0" y="0"/>
                </a:moveTo>
                <a:lnTo>
                  <a:pt x="9734853" y="0"/>
                </a:lnTo>
                <a:lnTo>
                  <a:pt x="9734853" y="8344221"/>
                </a:lnTo>
                <a:lnTo>
                  <a:pt x="0" y="834422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1052" b="-1052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199972" y="365240"/>
            <a:ext cx="9370075" cy="663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1"/>
              </a:lnSpc>
              <a:spcBef>
                <a:spcPct val="0"/>
              </a:spcBef>
            </a:pPr>
            <a:r>
              <a:rPr lang="en-US" sz="3879">
                <a:solidFill>
                  <a:srgbClr val="000000"/>
                </a:solidFill>
                <a:latin typeface="Comic Sans Bold"/>
              </a:rPr>
              <a:t>PAGALBOS ĮVAIRIAPUSIŠKUMAS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13905010" y="4377341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802992">
            <a:off x="-1245989" y="-3362067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5" y="0"/>
                </a:lnTo>
                <a:lnTo>
                  <a:pt x="6320685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28116" y="6015904"/>
            <a:ext cx="3941664" cy="3662164"/>
          </a:xfrm>
          <a:custGeom>
            <a:avLst/>
            <a:gdLst/>
            <a:ahLst/>
            <a:cxnLst/>
            <a:rect l="l" t="t" r="r" b="b"/>
            <a:pathLst>
              <a:path w="3941664" h="3662164">
                <a:moveTo>
                  <a:pt x="0" y="0"/>
                </a:moveTo>
                <a:lnTo>
                  <a:pt x="3941663" y="0"/>
                </a:lnTo>
                <a:lnTo>
                  <a:pt x="3941663" y="3662164"/>
                </a:lnTo>
                <a:lnTo>
                  <a:pt x="0" y="3662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82868" y="8694512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3"/>
                </a:lnTo>
                <a:lnTo>
                  <a:pt x="0" y="2574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454998" y="5279153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37146">
            <a:off x="-315172" y="6923252"/>
            <a:ext cx="4459052" cy="3210518"/>
          </a:xfrm>
          <a:custGeom>
            <a:avLst/>
            <a:gdLst/>
            <a:ahLst/>
            <a:cxnLst/>
            <a:rect l="l" t="t" r="r" b="b"/>
            <a:pathLst>
              <a:path w="4459052" h="3210518">
                <a:moveTo>
                  <a:pt x="0" y="0"/>
                </a:moveTo>
                <a:lnTo>
                  <a:pt x="4459052" y="0"/>
                </a:lnTo>
                <a:lnTo>
                  <a:pt x="4459052" y="3210518"/>
                </a:lnTo>
                <a:lnTo>
                  <a:pt x="0" y="3210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021057" y="-1370502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670037">
            <a:off x="13383024" y="-2542762"/>
            <a:ext cx="5974748" cy="5489435"/>
          </a:xfrm>
          <a:custGeom>
            <a:avLst/>
            <a:gdLst/>
            <a:ahLst/>
            <a:cxnLst/>
            <a:rect l="l" t="t" r="r" b="b"/>
            <a:pathLst>
              <a:path w="5974748" h="5489435">
                <a:moveTo>
                  <a:pt x="0" y="0"/>
                </a:moveTo>
                <a:lnTo>
                  <a:pt x="5974748" y="0"/>
                </a:lnTo>
                <a:lnTo>
                  <a:pt x="5974748" y="5489435"/>
                </a:lnTo>
                <a:lnTo>
                  <a:pt x="0" y="54894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67542" y="-372656"/>
            <a:ext cx="3902526" cy="3235549"/>
          </a:xfrm>
          <a:custGeom>
            <a:avLst/>
            <a:gdLst/>
            <a:ahLst/>
            <a:cxnLst/>
            <a:rect l="l" t="t" r="r" b="b"/>
            <a:pathLst>
              <a:path w="3902526" h="3235549">
                <a:moveTo>
                  <a:pt x="0" y="0"/>
                </a:moveTo>
                <a:lnTo>
                  <a:pt x="3902526" y="0"/>
                </a:lnTo>
                <a:lnTo>
                  <a:pt x="3902526" y="3235549"/>
                </a:lnTo>
                <a:lnTo>
                  <a:pt x="0" y="32355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789354">
            <a:off x="575474" y="-347429"/>
            <a:ext cx="2725139" cy="3833315"/>
          </a:xfrm>
          <a:custGeom>
            <a:avLst/>
            <a:gdLst/>
            <a:ahLst/>
            <a:cxnLst/>
            <a:rect l="l" t="t" r="r" b="b"/>
            <a:pathLst>
              <a:path w="2725139" h="3833315">
                <a:moveTo>
                  <a:pt x="0" y="0"/>
                </a:moveTo>
                <a:lnTo>
                  <a:pt x="2725139" y="0"/>
                </a:lnTo>
                <a:lnTo>
                  <a:pt x="2725139" y="3833316"/>
                </a:lnTo>
                <a:lnTo>
                  <a:pt x="0" y="38333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33552" y="-1855444"/>
            <a:ext cx="4515556" cy="4114800"/>
          </a:xfrm>
          <a:custGeom>
            <a:avLst/>
            <a:gdLst/>
            <a:ahLst/>
            <a:cxnLst/>
            <a:rect l="l" t="t" r="r" b="b"/>
            <a:pathLst>
              <a:path w="4515556" h="4114800">
                <a:moveTo>
                  <a:pt x="0" y="0"/>
                </a:moveTo>
                <a:lnTo>
                  <a:pt x="4515555" y="0"/>
                </a:lnTo>
                <a:lnTo>
                  <a:pt x="4515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21666" y="4145985"/>
            <a:ext cx="12897139" cy="26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47"/>
              </a:lnSpc>
            </a:pPr>
            <a:r>
              <a:rPr lang="en-US" sz="4232" spc="84" dirty="0">
                <a:solidFill>
                  <a:srgbClr val="000000"/>
                </a:solidFill>
                <a:latin typeface="Comic Sans"/>
              </a:rPr>
              <a:t>ĮTRAUKUSIS UGDYMAS – SUNKI, BET </a:t>
            </a:r>
            <a:r>
              <a:rPr lang="en-US" sz="4232" spc="84" dirty="0" smtClean="0">
                <a:solidFill>
                  <a:srgbClr val="000000"/>
                </a:solidFill>
                <a:latin typeface="Comic Sans"/>
              </a:rPr>
              <a:t>KARTU</a:t>
            </a:r>
            <a:endParaRPr lang="lt-LT" sz="4232" spc="84" dirty="0" smtClean="0">
              <a:solidFill>
                <a:srgbClr val="000000"/>
              </a:solidFill>
              <a:latin typeface="Comic Sans"/>
            </a:endParaRPr>
          </a:p>
          <a:p>
            <a:pPr marL="0" lvl="0" indent="0" algn="ctr">
              <a:lnSpc>
                <a:spcPts val="4147"/>
              </a:lnSpc>
            </a:pPr>
            <a:endParaRPr lang="lt-LT" sz="4232" spc="84" dirty="0">
              <a:solidFill>
                <a:srgbClr val="000000"/>
              </a:solidFill>
              <a:latin typeface="Comic Sans"/>
            </a:endParaRPr>
          </a:p>
          <a:p>
            <a:pPr marL="0" lvl="0" indent="0" algn="ctr">
              <a:lnSpc>
                <a:spcPts val="4147"/>
              </a:lnSpc>
            </a:pPr>
            <a:r>
              <a:rPr lang="en-US" sz="4232" spc="84" dirty="0" smtClean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4232" spc="84" dirty="0">
                <a:solidFill>
                  <a:srgbClr val="000000"/>
                </a:solidFill>
                <a:latin typeface="Comic Sans"/>
              </a:rPr>
              <a:t>IR LABIAUSIAI PRATURTINANTI </a:t>
            </a:r>
            <a:r>
              <a:rPr lang="en-US" sz="4232" spc="84" dirty="0" smtClean="0">
                <a:solidFill>
                  <a:srgbClr val="000000"/>
                </a:solidFill>
                <a:latin typeface="Comic Sans"/>
              </a:rPr>
              <a:t>ŽMOGŲ</a:t>
            </a:r>
            <a:endParaRPr lang="lt-LT" sz="4232" spc="84" dirty="0" smtClean="0">
              <a:solidFill>
                <a:srgbClr val="000000"/>
              </a:solidFill>
              <a:latin typeface="Comic Sans"/>
            </a:endParaRPr>
          </a:p>
          <a:p>
            <a:pPr marL="0" lvl="0" indent="0" algn="ctr">
              <a:lnSpc>
                <a:spcPts val="4147"/>
              </a:lnSpc>
            </a:pPr>
            <a:endParaRPr lang="lt-LT" sz="4232" spc="84" dirty="0">
              <a:solidFill>
                <a:srgbClr val="000000"/>
              </a:solidFill>
              <a:latin typeface="Comic Sans"/>
            </a:endParaRPr>
          </a:p>
          <a:p>
            <a:pPr marL="0" lvl="0" indent="0" algn="ctr">
              <a:lnSpc>
                <a:spcPts val="4147"/>
              </a:lnSpc>
            </a:pPr>
            <a:r>
              <a:rPr lang="en-US" sz="4232" spc="84" dirty="0" smtClean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4232" spc="84" dirty="0">
                <a:solidFill>
                  <a:srgbClr val="000000"/>
                </a:solidFill>
                <a:latin typeface="Comic Sans"/>
              </a:rPr>
              <a:t>KELIONĖ! </a:t>
            </a:r>
          </a:p>
        </p:txBody>
      </p:sp>
      <p:sp>
        <p:nvSpPr>
          <p:cNvPr id="15" name="Freeform 15"/>
          <p:cNvSpPr/>
          <p:nvPr/>
        </p:nvSpPr>
        <p:spPr>
          <a:xfrm>
            <a:off x="6115669" y="9157421"/>
            <a:ext cx="3028331" cy="3997797"/>
          </a:xfrm>
          <a:custGeom>
            <a:avLst/>
            <a:gdLst/>
            <a:ahLst/>
            <a:cxnLst/>
            <a:rect l="l" t="t" r="r" b="b"/>
            <a:pathLst>
              <a:path w="3028331" h="3997797">
                <a:moveTo>
                  <a:pt x="0" y="0"/>
                </a:moveTo>
                <a:lnTo>
                  <a:pt x="3028331" y="0"/>
                </a:lnTo>
                <a:lnTo>
                  <a:pt x="3028331" y="3997797"/>
                </a:lnTo>
                <a:lnTo>
                  <a:pt x="0" y="399779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677158" y="1028700"/>
            <a:ext cx="1577381" cy="1528625"/>
          </a:xfrm>
          <a:custGeom>
            <a:avLst/>
            <a:gdLst/>
            <a:ahLst/>
            <a:cxnLst/>
            <a:rect l="l" t="t" r="r" b="b"/>
            <a:pathLst>
              <a:path w="1577381" h="1528625">
                <a:moveTo>
                  <a:pt x="0" y="0"/>
                </a:moveTo>
                <a:lnTo>
                  <a:pt x="1577381" y="0"/>
                </a:lnTo>
                <a:lnTo>
                  <a:pt x="1577381" y="1528625"/>
                </a:lnTo>
                <a:lnTo>
                  <a:pt x="0" y="15286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065037">
            <a:off x="11095644" y="961008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4"/>
                </a:lnTo>
                <a:lnTo>
                  <a:pt x="0" y="234248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359</Words>
  <Application>Microsoft Office PowerPoint</Application>
  <PresentationFormat>Pasirinktinai</PresentationFormat>
  <Paragraphs>43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3" baseType="lpstr">
      <vt:lpstr>Arial</vt:lpstr>
      <vt:lpstr>Comic Sans</vt:lpstr>
      <vt:lpstr>Calibri</vt:lpstr>
      <vt:lpstr>Gagalin</vt:lpstr>
      <vt:lpstr>Comic Sans Bold</vt:lpstr>
      <vt:lpstr>Office Theme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Įtraukusis</dc:title>
  <dc:creator>Vartotojas</dc:creator>
  <cp:lastModifiedBy>Vartotojas</cp:lastModifiedBy>
  <cp:revision>4</cp:revision>
  <dcterms:created xsi:type="dcterms:W3CDTF">2006-08-16T00:00:00Z</dcterms:created>
  <dcterms:modified xsi:type="dcterms:W3CDTF">2024-11-13T13:06:22Z</dcterms:modified>
  <dc:identifier>DAF6lyNN4Ys</dc:identifier>
</cp:coreProperties>
</file>